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9" r:id="rId3"/>
    <p:sldId id="291" r:id="rId4"/>
    <p:sldId id="259" r:id="rId5"/>
    <p:sldId id="280" r:id="rId6"/>
    <p:sldId id="261" r:id="rId7"/>
    <p:sldId id="263" r:id="rId8"/>
    <p:sldId id="289" r:id="rId9"/>
    <p:sldId id="294" r:id="rId10"/>
    <p:sldId id="290" r:id="rId11"/>
    <p:sldId id="264" r:id="rId12"/>
    <p:sldId id="265" r:id="rId13"/>
    <p:sldId id="266" r:id="rId14"/>
    <p:sldId id="295" r:id="rId15"/>
    <p:sldId id="281" r:id="rId16"/>
    <p:sldId id="268" r:id="rId17"/>
    <p:sldId id="269" r:id="rId18"/>
    <p:sldId id="274" r:id="rId19"/>
    <p:sldId id="297" r:id="rId20"/>
    <p:sldId id="298" r:id="rId21"/>
    <p:sldId id="301" r:id="rId22"/>
    <p:sldId id="299" r:id="rId23"/>
    <p:sldId id="302" r:id="rId24"/>
    <p:sldId id="303" r:id="rId25"/>
    <p:sldId id="300" r:id="rId26"/>
    <p:sldId id="276" r:id="rId27"/>
    <p:sldId id="285" r:id="rId28"/>
    <p:sldId id="286" r:id="rId29"/>
    <p:sldId id="287" r:id="rId30"/>
    <p:sldId id="288" r:id="rId31"/>
    <p:sldId id="27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  <a:srgbClr val="FF9900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1" autoAdjust="0"/>
  </p:normalViewPr>
  <p:slideViewPr>
    <p:cSldViewPr>
      <p:cViewPr>
        <p:scale>
          <a:sx n="77" d="100"/>
          <a:sy n="77" d="100"/>
        </p:scale>
        <p:origin x="-176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A914-F750-4033-B28E-1E269B8B3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9076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9420-CCC1-427C-A5DC-DD226058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05752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0BD3-B7A8-496D-AF50-C1C22C92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44554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6D74-5AB0-4568-B62E-924B10218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6118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E4D7-5D41-4D02-B833-1B5601C2B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52936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77DC-4C8D-460B-BBB6-46447C98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45222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A330-095F-4039-8A42-96998DCD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83101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0651-9A16-4225-B26C-527F4E577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03801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A6299-4EF0-4B74-8114-FE7406E2B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03322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76CD-8C92-4FA5-9A4A-C17556967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31107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F277-89E3-4EEB-A238-2561D96AE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74605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F90C-B3EE-49FA-8405-44A29C75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72024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0CCF-719D-4A76-B69B-BA6057482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52772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76352B-B673-43D4-8A0F-34F3F758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/>
      <p:bldP spid="4134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2/22/398/22398632_Wolves_by_puimun.jpg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5" Type="http://schemas.openxmlformats.org/officeDocument/2006/relationships/hyperlink" Target="http://img-fotki.yandex.ru/get/3108/olga12121997.2/0_b6c4_e2d1f82b_L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72400" cy="23034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Тема « Соотношение добра и зла в жизни человека»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284538"/>
            <a:ext cx="8642350" cy="240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Выполнила: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err="1" smtClean="0"/>
              <a:t>Овчинникова</a:t>
            </a:r>
            <a:r>
              <a:rPr lang="ru-RU" sz="2400" dirty="0" smtClean="0"/>
              <a:t> Екатерина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Ученицы 4 класса «Б»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МБОУ СОШ № 67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 Учитель: </a:t>
            </a:r>
            <a:r>
              <a:rPr lang="ru-RU" sz="2400" dirty="0" err="1" smtClean="0"/>
              <a:t>Тоичко</a:t>
            </a:r>
            <a:r>
              <a:rPr lang="ru-RU" sz="2400" dirty="0" smtClean="0"/>
              <a:t> Марина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Ивановна </a:t>
            </a:r>
          </a:p>
        </p:txBody>
      </p:sp>
    </p:spTree>
  </p:cSld>
  <p:clrMapOvr>
    <a:masterClrMapping/>
  </p:clrMapOvr>
  <p:transition advTm="15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12291" name="Picture 4" descr="Между доброом и злом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207375" cy="619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602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18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>
            <a:fillRect/>
          </a:stretch>
        </p:blipFill>
        <p:spPr bwMode="auto">
          <a:xfrm>
            <a:off x="468313" y="333375"/>
            <a:ext cx="82073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447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9" name="Group 29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507413" cy="6192837"/>
        </p:xfrm>
        <a:graphic>
          <a:graphicData uri="http://schemas.openxmlformats.org/drawingml/2006/table">
            <a:tbl>
              <a:tblPr/>
              <a:tblGrid>
                <a:gridCol w="4254500"/>
                <a:gridCol w="4252913"/>
              </a:tblGrid>
              <a:tr h="6192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Добро</a:t>
                      </a: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– это то, что способствует моральному совершенствованию человека и спасению его души.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Зло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– это то, что способствует моральной деградации человека, толкает к дурным поступкам и, соблазняя к совершению греха, губит душу.</a:t>
                      </a: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8455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4608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rgbClr val="FFFF00"/>
                </a:solidFill>
              </a:rPr>
              <a:t>          Притча "Два волка"</a:t>
            </a:r>
            <a:r>
              <a:rPr lang="ru-RU" smtClean="0"/>
              <a:t>  </a:t>
            </a:r>
            <a:endParaRPr lang="ru-RU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- Всегда побеждает тот волк, которого ты кормишь.</a:t>
            </a:r>
          </a:p>
        </p:txBody>
      </p:sp>
      <p:pic>
        <p:nvPicPr>
          <p:cNvPr id="15363" name="Picture 6" descr="Картинка 24 из 126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385286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Картинка 50 из 126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9608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f3ef6f48ff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3455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458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hqyK8483YVgoA3F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3346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Энциклопедия мудрых мыслей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FF00"/>
                </a:solidFill>
              </a:rPr>
              <a:t>« Чтобы поверить в добро, надо начать делать его».</a:t>
            </a:r>
            <a:r>
              <a:rPr lang="ru-RU" sz="2800" smtClean="0"/>
              <a:t> </a:t>
            </a:r>
            <a:r>
              <a:rPr lang="ru-RU" sz="2800" i="1" smtClean="0">
                <a:solidFill>
                  <a:srgbClr val="FFFF00"/>
                </a:solidFill>
              </a:rPr>
              <a:t>Л.Н.Толстой</a:t>
            </a:r>
            <a:endParaRPr lang="ru-RU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9900"/>
                </a:solidFill>
              </a:rPr>
              <a:t>«Добрый человек не тот, кто умеет делать добро, а тот, кто не умеет делать зла». </a:t>
            </a:r>
            <a:r>
              <a:rPr lang="ru-RU" sz="2800" i="1" smtClean="0">
                <a:solidFill>
                  <a:srgbClr val="FF9900"/>
                </a:solidFill>
              </a:rPr>
              <a:t>В. О. Ключевский</a:t>
            </a:r>
            <a:endParaRPr lang="ru-RU" sz="28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FF00"/>
                </a:solidFill>
              </a:rPr>
              <a:t>«Доброта – вещь удивительная. Она сближает, как ничто другое.  </a:t>
            </a:r>
            <a:r>
              <a:rPr lang="ru-RU" sz="2800" i="1" smtClean="0">
                <a:solidFill>
                  <a:srgbClr val="FFFF00"/>
                </a:solidFill>
              </a:rPr>
              <a:t/>
            </a:r>
            <a:br>
              <a:rPr lang="ru-RU" sz="2800" i="1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Доброта избавляет нас от оди­ночества, душевных ран и непрошеных обид». </a:t>
            </a:r>
            <a:r>
              <a:rPr lang="ru-RU" sz="2800" i="1" smtClean="0">
                <a:solidFill>
                  <a:srgbClr val="FFFF00"/>
                </a:solidFill>
              </a:rPr>
              <a:t>В. Розов</a:t>
            </a:r>
            <a:endParaRPr lang="ru-RU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rgbClr val="FF9900"/>
                </a:solidFill>
              </a:rPr>
              <a:t>«Доброта – солнечный свет, под которым распускается цветок добродетели». </a:t>
            </a:r>
            <a:r>
              <a:rPr lang="ru-RU" sz="2800" i="1" smtClean="0">
                <a:solidFill>
                  <a:srgbClr val="FF9900"/>
                </a:solidFill>
              </a:rPr>
              <a:t>А. Грин</a:t>
            </a:r>
          </a:p>
        </p:txBody>
      </p:sp>
    </p:spTree>
    <p:custDataLst>
      <p:tags r:id="rId1"/>
    </p:custDataLst>
  </p:cSld>
  <p:clrMapOvr>
    <a:masterClrMapping/>
  </p:clrMapOvr>
  <p:transition advTm="3979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0" name="Group 24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51847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Символы добра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Символы зла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45" name="Picture 19" descr="im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2514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ябло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85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i?id=75062027&amp;tov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i?id=5582458&amp;tov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904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i?id=115384468&amp;tov=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i-main-pic" descr="Картинка 17 из 19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1181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6" descr="img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3076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7" descr="i?id=55973040&amp;tov=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7905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8" descr="i?id=47170706&amp;tov=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109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Добро и зло глазами детей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19460" name="Picture 9" descr="IMG_0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515">
            <a:off x="242888" y="2341563"/>
            <a:ext cx="25273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IMG_05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2952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IMG_05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489">
            <a:off x="6091238" y="2220913"/>
            <a:ext cx="2314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IMG_05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30972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476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</a:rPr>
              <a:t>Опрос </a:t>
            </a:r>
            <a:r>
              <a:rPr lang="ru-RU" sz="4000" b="1" smtClean="0">
                <a:solidFill>
                  <a:srgbClr val="FFFF00"/>
                </a:solidFill>
              </a:rPr>
              <a:t>«Какой человек полетел бы с Вами  на планету добра?»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 опросе участвовали 22 человека.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добрый   18 чел.                          злой - 0</a:t>
            </a:r>
            <a:br>
              <a:rPr lang="ru-RU" sz="2400" smtClean="0"/>
            </a:br>
            <a:r>
              <a:rPr lang="ru-RU" sz="2400" smtClean="0"/>
              <a:t>заботливый   11                           эгоист- 0</a:t>
            </a:r>
            <a:br>
              <a:rPr lang="ru-RU" sz="2400" smtClean="0"/>
            </a:br>
            <a:r>
              <a:rPr lang="ru-RU" sz="2400" smtClean="0"/>
              <a:t>справедливый   12                       самолюбивый -  4</a:t>
            </a:r>
            <a:br>
              <a:rPr lang="ru-RU" sz="2400" smtClean="0"/>
            </a:br>
            <a:r>
              <a:rPr lang="ru-RU" sz="2400" smtClean="0"/>
              <a:t>внимательный    13                      грубый -  0  </a:t>
            </a:r>
            <a:br>
              <a:rPr lang="ru-RU" sz="2400" smtClean="0"/>
            </a:br>
            <a:r>
              <a:rPr lang="ru-RU" sz="2400" smtClean="0"/>
              <a:t>вежливый    14                            лживый - 0</a:t>
            </a:r>
            <a:br>
              <a:rPr lang="ru-RU" sz="2400" smtClean="0"/>
            </a:br>
            <a:r>
              <a:rPr lang="ru-RU" sz="2400" smtClean="0"/>
              <a:t>чуткий  11                                   жадный - 0</a:t>
            </a:r>
            <a:br>
              <a:rPr lang="ru-RU" sz="2400" smtClean="0"/>
            </a:br>
            <a:r>
              <a:rPr lang="ru-RU" sz="2400" smtClean="0"/>
              <a:t>гуманный 3</a:t>
            </a:r>
            <a:br>
              <a:rPr lang="ru-RU" sz="2400" smtClean="0"/>
            </a:br>
            <a:r>
              <a:rPr lang="ru-RU" sz="2400" smtClean="0"/>
              <a:t>надежный 18</a:t>
            </a:r>
            <a:br>
              <a:rPr lang="ru-RU" sz="2400" smtClean="0"/>
            </a:br>
            <a:r>
              <a:rPr lang="ru-RU" sz="2400" smtClean="0"/>
              <a:t>верный 16</a:t>
            </a:r>
            <a:br>
              <a:rPr lang="ru-RU" sz="2400" smtClean="0"/>
            </a:br>
            <a:r>
              <a:rPr lang="ru-RU" sz="2400" smtClean="0"/>
              <a:t>душевный 8</a:t>
            </a:r>
            <a:br>
              <a:rPr lang="ru-RU" sz="2400" smtClean="0"/>
            </a:br>
            <a:r>
              <a:rPr lang="ru-RU" sz="2400" smtClean="0"/>
              <a:t>жалостливый 2 </a:t>
            </a:r>
            <a:br>
              <a:rPr lang="ru-RU" sz="2400" smtClean="0"/>
            </a:br>
            <a:r>
              <a:rPr lang="ru-RU" sz="2400" smtClean="0"/>
              <a:t>сочувствующий 7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FFFF00"/>
                </a:solidFill>
              </a:rPr>
              <a:t>Вывод</a:t>
            </a:r>
            <a:r>
              <a:rPr lang="ru-RU" sz="2800" smtClean="0"/>
              <a:t>: из ответов видно, что люди хотят, чтобы у спутника были добрые качества, а злого с собой никто бы не взял.</a:t>
            </a:r>
          </a:p>
        </p:txBody>
      </p:sp>
    </p:spTree>
    <p:custDataLst>
      <p:tags r:id="rId1"/>
    </p:custDataLst>
  </p:cSld>
  <p:clrMapOvr>
    <a:masterClrMapping/>
  </p:clrMapOvr>
  <p:transition advTm="56898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Если бы я был волшебником…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48563053924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985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736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                </a:t>
            </a:r>
            <a:r>
              <a:rPr lang="ru-RU" sz="2000" b="1" i="1" smtClean="0"/>
              <a:t>Стираются лица и даты,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Но всё ж до последнего  дня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Мне помнить о тех, что когда-то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Хоть чем-то согрели меня.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Согрели своей плащ-палаткой,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Иль тихим шутливым словцом,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               Иль чаем на столике шатком,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               Иль попросту добрым лицом.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               Как праздник, как счастье, как чудо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               Идёт Доброта по земле.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               И я про неё не забуду,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/>
              <a:t>                               Как я забываю о зле…</a:t>
            </a:r>
          </a:p>
        </p:txBody>
      </p:sp>
      <p:pic>
        <p:nvPicPr>
          <p:cNvPr id="4100" name="Picture 4" descr="dru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19446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35463" y="538797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/>
              <a:t>Юлия Друнина</a:t>
            </a:r>
          </a:p>
        </p:txBody>
      </p:sp>
    </p:spTree>
    <p:custDataLst>
      <p:tags r:id="rId1"/>
    </p:custDataLst>
  </p:cSld>
  <p:clrMapOvr>
    <a:masterClrMapping/>
  </p:clrMapOvr>
  <p:transition advTm="47270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</a:rPr>
              <a:t>- спас бы Землю от войны, уничтожил бы зло;</a:t>
            </a:r>
            <a:br>
              <a:rPr lang="ru-RU" sz="4000" smtClean="0">
                <a:solidFill>
                  <a:srgbClr val="FFFF00"/>
                </a:solidFill>
              </a:rPr>
            </a:b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7" descr="844514_w640_h640_charity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25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- чтобы у всех детей были мамы и папы;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ac9768857f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81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- чтоб все люди были добрыми и делали только добрые дела;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f5f0fc97c490ef1a038915e6ff529ac0_1876787305_8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80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10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- </a:t>
            </a:r>
            <a:r>
              <a:rPr lang="ru-RU" sz="3600" dirty="0" smtClean="0"/>
              <a:t>чтобы наш город было чистым;</a:t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256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69325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4796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FF00"/>
                </a:solidFill>
              </a:rPr>
              <a:t>- чтобы все люди были счастливы, помогали друг другу</a:t>
            </a:r>
            <a:r>
              <a:rPr lang="ru-RU" sz="4000" smtClean="0">
                <a:solidFill>
                  <a:srgbClr val="FFFF00"/>
                </a:solidFill>
              </a:rPr>
              <a:t>;</a:t>
            </a:r>
            <a:br>
              <a:rPr lang="ru-RU" sz="4000" smtClean="0">
                <a:solidFill>
                  <a:srgbClr val="FFFF00"/>
                </a:solidFill>
              </a:rPr>
            </a:b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5" descr="60179972_kak_horosho_chto_est_druzya_Spasibo_vam_za_yet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43000"/>
            <a:ext cx="820737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182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5688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Планета «Добра»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1243321892_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28765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5527686_1955c7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5527686_1955c7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a572521f189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a572521f189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a572521f189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152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00"/>
                </a:solidFill>
              </a:rPr>
              <a:t>Заключение: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</a:t>
            </a:r>
            <a:r>
              <a:rPr lang="ru-RU" sz="2800" smtClean="0">
                <a:solidFill>
                  <a:srgbClr val="FF9933"/>
                </a:solidFill>
              </a:rPr>
              <a:t>«Не для того мы рассуждаем, чтоб знать, что такое добродетель, а для того, чтобы стать хорошими людьми». </a:t>
            </a:r>
          </a:p>
        </p:txBody>
      </p:sp>
      <p:pic>
        <p:nvPicPr>
          <p:cNvPr id="28676" name="Picture 7" descr="489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060575"/>
            <a:ext cx="28670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a439133505f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661025"/>
            <a:ext cx="5724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1414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Правила доброты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1. Помогать людям.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2. Защищать слабого.</a:t>
            </a:r>
          </a:p>
          <a:p>
            <a:pPr eaLnBrk="1" hangingPunct="1">
              <a:defRPr/>
            </a:pPr>
            <a:r>
              <a:rPr lang="ru-RU" smtClean="0"/>
              <a:t>3.Делиться последним с другом.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4. Не завидовать.</a:t>
            </a:r>
          </a:p>
          <a:p>
            <a:pPr eaLnBrk="1" hangingPunct="1">
              <a:defRPr/>
            </a:pPr>
            <a:r>
              <a:rPr lang="ru-RU" smtClean="0"/>
              <a:t>5.Прощать ошибки другим.</a:t>
            </a:r>
          </a:p>
        </p:txBody>
      </p:sp>
    </p:spTree>
    <p:custDataLst>
      <p:tags r:id="rId1"/>
    </p:custDataLst>
  </p:cSld>
  <p:clrMapOvr>
    <a:masterClrMapping/>
  </p:clrMapOvr>
  <p:transition advTm="16222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Помните: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Попробуй не наступить, а уступить.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Не захватить, а отдать.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Не кулак показать, а протянуть ладонь.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               Не спрятать, а поделиться.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</a:t>
            </a:r>
            <a:r>
              <a:rPr lang="ru-RU" smtClean="0">
                <a:solidFill>
                  <a:srgbClr val="FFFF00"/>
                </a:solidFill>
              </a:rPr>
              <a:t>Не кричать, а выслушать.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               Не разорвать, а склеить.</a:t>
            </a:r>
          </a:p>
        </p:txBody>
      </p:sp>
      <p:pic>
        <p:nvPicPr>
          <p:cNvPr id="30724" name="Picture 4" descr="do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30241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2481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36718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FFFF00"/>
                </a:solidFill>
              </a:rPr>
              <a:t> ПОПРОБУЙТЕ </a:t>
            </a:r>
            <a:r>
              <a:rPr lang="ru-RU" sz="2800" smtClean="0"/>
              <a:t>– И ВЫ УВИДИТЕ, КАКИМИ ТЁПЛЫМИ, РАДОСТНЫМИ, СПОКОЙНЫМИ СТАНУТ ВАШИ ОТНОШЕНИЯ С ОКРУЖАЮЩИМИ ЛЮДЬМИ, КАКОЕ УДИВИТЕЛЬНОЕ ЧУВСТВО СОГРЕВАЕТ СЕРДЦЕ, СТАРАЙТЕСЬ РАДИ ВАС  САМИХ НЕ ПРИЧИНЯТЬ ВРЕДА ДРУГОМУ ЧЕЛОВЕКУ</a:t>
            </a:r>
            <a:r>
              <a:rPr lang="ru-RU" sz="2800" b="1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      </a:t>
            </a:r>
            <a:endParaRPr lang="ru-RU" sz="2800" smtClean="0"/>
          </a:p>
        </p:txBody>
      </p:sp>
      <p:pic>
        <p:nvPicPr>
          <p:cNvPr id="31748" name="Picture 4" descr="03076776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13100"/>
            <a:ext cx="4032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334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sokrat-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43926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7088" y="4975225"/>
            <a:ext cx="6769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FFFF00"/>
                </a:solidFill>
              </a:rPr>
              <a:t>«Люди поступают дурно только потому, </a:t>
            </a:r>
          </a:p>
          <a:p>
            <a:pPr algn="just"/>
            <a:r>
              <a:rPr lang="ru-RU" sz="2400">
                <a:solidFill>
                  <a:srgbClr val="FFFF00"/>
                </a:solidFill>
              </a:rPr>
              <a:t>что не знают, что считать добром,</a:t>
            </a:r>
          </a:p>
          <a:p>
            <a:pPr algn="just"/>
            <a:r>
              <a:rPr lang="ru-RU" sz="2400">
                <a:solidFill>
                  <a:srgbClr val="FFFF00"/>
                </a:solidFill>
              </a:rPr>
              <a:t> а что - злом».</a:t>
            </a:r>
          </a:p>
          <a:p>
            <a:pPr algn="just"/>
            <a:r>
              <a:rPr lang="ru-RU" sz="2400">
                <a:solidFill>
                  <a:srgbClr val="FFFF00"/>
                </a:solidFill>
              </a:rPr>
              <a:t>                                                       </a:t>
            </a:r>
            <a:r>
              <a:rPr lang="ru-RU" sz="2400"/>
              <a:t>Сократ</a:t>
            </a:r>
          </a:p>
        </p:txBody>
      </p:sp>
    </p:spTree>
  </p:cSld>
  <p:clrMapOvr>
    <a:masterClrMapping/>
  </p:clrMapOvr>
  <p:transition advTm="10305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Твори добро</a:t>
            </a:r>
            <a:br>
              <a:rPr lang="ru-RU" sz="2400" smtClean="0"/>
            </a:br>
            <a:r>
              <a:rPr lang="ru-RU" sz="2400" smtClean="0"/>
              <a:t>По велению души</a:t>
            </a:r>
            <a:br>
              <a:rPr lang="ru-RU" sz="2400" smtClean="0"/>
            </a:br>
            <a:r>
              <a:rPr lang="ru-RU" sz="2400" smtClean="0"/>
              <a:t>Не позволяй</a:t>
            </a:r>
            <a:br>
              <a:rPr lang="ru-RU" sz="2400" smtClean="0"/>
            </a:br>
            <a:r>
              <a:rPr lang="ru-RU" sz="2400" smtClean="0"/>
              <a:t>Сиюминутного суда</a:t>
            </a:r>
            <a:br>
              <a:rPr lang="ru-RU" sz="2400" smtClean="0"/>
            </a:br>
            <a:r>
              <a:rPr lang="ru-RU" sz="2400" smtClean="0"/>
              <a:t>Постой</a:t>
            </a:r>
            <a:br>
              <a:rPr lang="ru-RU" sz="2400" smtClean="0"/>
            </a:br>
            <a:r>
              <a:rPr lang="ru-RU" sz="2400" smtClean="0"/>
              <a:t>Остынь</a:t>
            </a:r>
            <a:br>
              <a:rPr lang="ru-RU" sz="2400" smtClean="0"/>
            </a:br>
            <a:r>
              <a:rPr lang="ru-RU" sz="2400" smtClean="0"/>
              <a:t>Поверь</a:t>
            </a:r>
            <a:br>
              <a:rPr lang="ru-RU" sz="2400" smtClean="0"/>
            </a:br>
            <a:r>
              <a:rPr lang="ru-RU" sz="2400" smtClean="0"/>
              <a:t>Оружье сильных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— </a:t>
            </a:r>
            <a:r>
              <a:rPr lang="ru-RU" sz="2400" smtClean="0">
                <a:solidFill>
                  <a:srgbClr val="FFFF00"/>
                </a:solidFill>
              </a:rPr>
              <a:t>ДОБРОТА</a:t>
            </a:r>
            <a:r>
              <a:rPr lang="ru-RU" sz="2400" smtClean="0"/>
              <a:t>.</a:t>
            </a:r>
          </a:p>
        </p:txBody>
      </p:sp>
      <p:pic>
        <p:nvPicPr>
          <p:cNvPr id="32772" name="Picture 4" descr="t_67b40ffccdc9_6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4529138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02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250825" y="1412875"/>
            <a:ext cx="8712200" cy="3529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 advTm="662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25034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 </a:t>
            </a:r>
            <a:r>
              <a:rPr lang="ru-RU" sz="3200" b="1" i="1" smtClean="0">
                <a:solidFill>
                  <a:srgbClr val="FFFF00"/>
                </a:solidFill>
              </a:rPr>
              <a:t>Цель</a:t>
            </a:r>
            <a:r>
              <a:rPr lang="ru-RU" sz="3200" smtClean="0"/>
              <a:t> - </a:t>
            </a:r>
            <a:r>
              <a:rPr lang="ru-RU" sz="3200" smtClean="0">
                <a:solidFill>
                  <a:srgbClr val="FFFF00"/>
                </a:solidFill>
              </a:rPr>
              <a:t>рассмотреть соотношение добра и зла в жизни человека</a:t>
            </a:r>
            <a:r>
              <a:rPr lang="ru-RU" sz="400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6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7088" y="2524125"/>
            <a:ext cx="81549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FF00"/>
                </a:solidFill>
              </a:rPr>
              <a:t>Задачи:</a:t>
            </a:r>
          </a:p>
          <a:p>
            <a:pPr eaLnBrk="1" hangingPunct="1">
              <a:buFontTx/>
              <a:buChar char="-"/>
            </a:pPr>
            <a:r>
              <a:rPr lang="ru-RU" sz="2400"/>
              <a:t>определить понятия добра и зла;</a:t>
            </a:r>
          </a:p>
          <a:p>
            <a:pPr eaLnBrk="1" hangingPunct="1">
              <a:buFontTx/>
              <a:buChar char="-"/>
            </a:pPr>
            <a:r>
              <a:rPr lang="ru-RU" sz="2400"/>
              <a:t> расширить знания об этих человеческих качествах  у взрослых и детей;</a:t>
            </a:r>
          </a:p>
          <a:p>
            <a:pPr eaLnBrk="1" hangingPunct="1">
              <a:buFontTx/>
              <a:buChar char="-"/>
            </a:pPr>
            <a:r>
              <a:rPr lang="ru-RU" sz="2400"/>
              <a:t> пробудить желание совершать добрые дела;</a:t>
            </a:r>
          </a:p>
          <a:p>
            <a:pPr eaLnBrk="1" hangingPunct="1">
              <a:buFontTx/>
              <a:buChar char="-"/>
            </a:pPr>
            <a:r>
              <a:rPr lang="ru-RU" sz="2400"/>
              <a:t>поднять проблему добротворчества.</a:t>
            </a:r>
          </a:p>
          <a:p>
            <a:pPr eaLnBrk="1" hangingPunct="1"/>
            <a:endParaRPr lang="ru-RU" sz="2400"/>
          </a:p>
        </p:txBody>
      </p:sp>
    </p:spTree>
    <p:custDataLst>
      <p:tags r:id="rId1"/>
    </p:custDataLst>
  </p:cSld>
  <p:clrMapOvr>
    <a:masterClrMapping/>
  </p:clrMapOvr>
  <p:transition advTm="24516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Наша </a:t>
            </a:r>
            <a:r>
              <a:rPr lang="ru-RU" i="1" smtClean="0">
                <a:solidFill>
                  <a:srgbClr val="FFFF00"/>
                </a:solidFill>
              </a:rPr>
              <a:t>гипотеза -</a:t>
            </a:r>
            <a:r>
              <a:rPr lang="ru-RU" i="1" smtClean="0">
                <a:solidFill>
                  <a:srgbClr val="CC0000"/>
                </a:solidFill>
              </a:rPr>
              <a:t> </a:t>
            </a:r>
            <a:r>
              <a:rPr lang="ru-RU" smtClean="0"/>
              <a:t> если ребята будут знать о понятиях добра и зла, то будут добрее и может зла станет меньше.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f4405110e183cce2a7d9b271c6c40b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52562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338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FFFF00"/>
                </a:solidFill>
              </a:rPr>
              <a:t>         Понятие Добра и Зла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11188" y="4221163"/>
            <a:ext cx="81359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Добро и Зло</a:t>
            </a:r>
            <a:r>
              <a:rPr lang="ru-RU" sz="2000"/>
              <a:t> - категории этики.</a:t>
            </a:r>
          </a:p>
          <a:p>
            <a:pPr algn="ctr"/>
            <a:r>
              <a:rPr lang="ru-RU" sz="2000" b="1" i="1">
                <a:solidFill>
                  <a:srgbClr val="FF66CC"/>
                </a:solidFill>
              </a:rPr>
              <a:t>ЭТИКА</a:t>
            </a:r>
            <a:r>
              <a:rPr lang="ru-RU" sz="2000" i="1"/>
              <a:t> </a:t>
            </a:r>
            <a:r>
              <a:rPr lang="ru-RU" sz="2000"/>
              <a:t>(от греч. ethos - обычай, нрав) - философская дисциплина, изучающая мораль, нравственность. 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</a:rPr>
              <a:t>МОРАЛЬ</a:t>
            </a:r>
            <a:r>
              <a:rPr lang="ru-RU" sz="2000" i="1"/>
              <a:t> (от лат. moralis - нравственный) -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особая форма общественного сознания, один из основных способов регуляции действий человека в обществе с помощью норм</a:t>
            </a:r>
          </a:p>
          <a:p>
            <a:pPr algn="ctr"/>
            <a:endParaRPr lang="ru-RU" sz="2000"/>
          </a:p>
          <a:p>
            <a:pPr algn="ctr"/>
            <a:r>
              <a:rPr lang="ru-RU" sz="2000"/>
              <a:t/>
            </a:r>
            <a:br>
              <a:rPr lang="ru-RU" sz="20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8196" name="Picture 8" descr="IMG_0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IMG_05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9803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</a:t>
            </a:r>
            <a:r>
              <a:rPr lang="ru-RU" b="1" smtClean="0">
                <a:solidFill>
                  <a:srgbClr val="FFFF00"/>
                </a:solidFill>
              </a:rPr>
              <a:t>   </a:t>
            </a:r>
            <a:r>
              <a:rPr lang="ru-RU" sz="4000" b="1" smtClean="0">
                <a:solidFill>
                  <a:srgbClr val="FFFF00"/>
                </a:solidFill>
              </a:rPr>
              <a:t>Добро</a:t>
            </a:r>
            <a:r>
              <a:rPr lang="ru-RU" sz="4000" smtClean="0"/>
              <a:t> - это все хорошее, положительное. </a:t>
            </a:r>
            <a:endParaRPr lang="ru-RU" sz="40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       Зло</a:t>
            </a:r>
            <a:r>
              <a:rPr lang="ru-RU" sz="4000" smtClean="0"/>
              <a:t> - все плохое, отрицательное.</a:t>
            </a:r>
          </a:p>
        </p:txBody>
      </p:sp>
      <p:pic>
        <p:nvPicPr>
          <p:cNvPr id="9219" name="Picture 5" descr="297974f70b87c7fc96bb4ffbce990e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41663"/>
            <a:ext cx="46815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458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0"/>
          <a:stretch>
            <a:fillRect/>
          </a:stretch>
        </p:blipFill>
        <p:spPr>
          <a:xfrm>
            <a:off x="179388" y="260350"/>
            <a:ext cx="8785225" cy="640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0978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5" descr="509710dobro_i_zlo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280400" cy="619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408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4|1.3|1.2|1.3|1.3|1.4|1.4|1.4|1.4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|1.2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4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1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2.4|3.4|2.9|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7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Равновесие">
  <a:themeElements>
    <a:clrScheme name="Равновесие 11">
      <a:dk1>
        <a:srgbClr val="003366"/>
      </a:dk1>
      <a:lt1>
        <a:srgbClr val="FFFFFF"/>
      </a:lt1>
      <a:dk2>
        <a:srgbClr val="0000FF"/>
      </a:dk2>
      <a:lt2>
        <a:srgbClr val="E5FFFF"/>
      </a:lt2>
      <a:accent1>
        <a:srgbClr val="6699FF"/>
      </a:accent1>
      <a:accent2>
        <a:srgbClr val="00B000"/>
      </a:accent2>
      <a:accent3>
        <a:srgbClr val="AAAAFF"/>
      </a:accent3>
      <a:accent4>
        <a:srgbClr val="DADADA"/>
      </a:accent4>
      <a:accent5>
        <a:srgbClr val="B8CAFF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0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6699FF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B8CA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11">
        <a:dk1>
          <a:srgbClr val="003366"/>
        </a:dk1>
        <a:lt1>
          <a:srgbClr val="FFFFFF"/>
        </a:lt1>
        <a:dk2>
          <a:srgbClr val="0000FF"/>
        </a:dk2>
        <a:lt2>
          <a:srgbClr val="E5FFFF"/>
        </a:lt2>
        <a:accent1>
          <a:srgbClr val="6699FF"/>
        </a:accent1>
        <a:accent2>
          <a:srgbClr val="00B000"/>
        </a:accent2>
        <a:accent3>
          <a:srgbClr val="AAAAFF"/>
        </a:accent3>
        <a:accent4>
          <a:srgbClr val="DADADA"/>
        </a:accent4>
        <a:accent5>
          <a:srgbClr val="B8CA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924</TotalTime>
  <Words>602</Words>
  <Application>Microsoft Office PowerPoint</Application>
  <PresentationFormat>Экран 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Tahoma</vt:lpstr>
      <vt:lpstr>Arial</vt:lpstr>
      <vt:lpstr>Wingdings</vt:lpstr>
      <vt:lpstr>Calibri</vt:lpstr>
      <vt:lpstr>Равновесие</vt:lpstr>
      <vt:lpstr>Тема « Соотношение добра и зла в жизни человека»</vt:lpstr>
      <vt:lpstr>Презентация PowerPoint</vt:lpstr>
      <vt:lpstr>Презентация PowerPoint</vt:lpstr>
      <vt:lpstr> Цель - рассмотреть соотношение добра и зла в жизни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Энциклопедия мудрых мыслей</vt:lpstr>
      <vt:lpstr>Презентация PowerPoint</vt:lpstr>
      <vt:lpstr>Добро и зло глазами детей</vt:lpstr>
      <vt:lpstr>Опрос «Какой человек полетел бы с Вами  на планету добра?»</vt:lpstr>
      <vt:lpstr>Если бы я был волшебником…</vt:lpstr>
      <vt:lpstr>- спас бы Землю от войны, уничтожил бы зло; </vt:lpstr>
      <vt:lpstr>- чтобы у всех детей были мамы и папы;</vt:lpstr>
      <vt:lpstr>Презентация PowerPoint</vt:lpstr>
      <vt:lpstr>- чтобы наш город было чистым; </vt:lpstr>
      <vt:lpstr>- чтобы все люди были счастливы, помогали друг другу; </vt:lpstr>
      <vt:lpstr>Планета «Добра»</vt:lpstr>
      <vt:lpstr>Заключение:</vt:lpstr>
      <vt:lpstr>Правила доброты</vt:lpstr>
      <vt:lpstr>Помните: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«Добро и зло в жизни человека»</dc:title>
  <dc:creator>xxx</dc:creator>
  <cp:lastModifiedBy>user</cp:lastModifiedBy>
  <cp:revision>26</cp:revision>
  <dcterms:created xsi:type="dcterms:W3CDTF">2010-02-12T15:59:05Z</dcterms:created>
  <dcterms:modified xsi:type="dcterms:W3CDTF">2013-02-07T07:49:43Z</dcterms:modified>
</cp:coreProperties>
</file>